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394" r:id="rId3"/>
    <p:sldId id="466" r:id="rId4"/>
    <p:sldId id="500" r:id="rId5"/>
    <p:sldId id="501" r:id="rId6"/>
    <p:sldId id="538" r:id="rId7"/>
    <p:sldId id="517" r:id="rId8"/>
    <p:sldId id="539" r:id="rId9"/>
    <p:sldId id="519" r:id="rId10"/>
    <p:sldId id="548" r:id="rId11"/>
    <p:sldId id="552" r:id="rId12"/>
    <p:sldId id="541" r:id="rId13"/>
    <p:sldId id="542" r:id="rId14"/>
    <p:sldId id="543" r:id="rId15"/>
    <p:sldId id="544" r:id="rId16"/>
    <p:sldId id="534" r:id="rId17"/>
    <p:sldId id="546" r:id="rId18"/>
    <p:sldId id="545" r:id="rId19"/>
    <p:sldId id="576" r:id="rId20"/>
    <p:sldId id="577" r:id="rId21"/>
    <p:sldId id="549" r:id="rId22"/>
    <p:sldId id="550" r:id="rId23"/>
    <p:sldId id="551" r:id="rId24"/>
    <p:sldId id="553" r:id="rId25"/>
    <p:sldId id="554" r:id="rId26"/>
    <p:sldId id="525" r:id="rId27"/>
    <p:sldId id="509" r:id="rId28"/>
    <p:sldId id="555" r:id="rId29"/>
    <p:sldId id="556" r:id="rId30"/>
    <p:sldId id="510" r:id="rId31"/>
    <p:sldId id="557" r:id="rId32"/>
    <p:sldId id="559" r:id="rId33"/>
    <p:sldId id="578" r:id="rId34"/>
    <p:sldId id="579" r:id="rId35"/>
    <p:sldId id="558" r:id="rId36"/>
    <p:sldId id="560" r:id="rId37"/>
    <p:sldId id="580" r:id="rId38"/>
    <p:sldId id="581" r:id="rId39"/>
    <p:sldId id="561" r:id="rId40"/>
    <p:sldId id="535" r:id="rId41"/>
    <p:sldId id="570" r:id="rId42"/>
    <p:sldId id="571" r:id="rId43"/>
    <p:sldId id="572" r:id="rId44"/>
    <p:sldId id="573" r:id="rId45"/>
    <p:sldId id="574" r:id="rId46"/>
    <p:sldId id="585" r:id="rId47"/>
    <p:sldId id="582" r:id="rId48"/>
    <p:sldId id="583" r:id="rId49"/>
    <p:sldId id="584" r:id="rId50"/>
    <p:sldId id="575" r:id="rId51"/>
    <p:sldId id="505" r:id="rId52"/>
    <p:sldId id="503" r:id="rId53"/>
    <p:sldId id="563" r:id="rId54"/>
    <p:sldId id="564" r:id="rId55"/>
    <p:sldId id="442" r:id="rId56"/>
    <p:sldId id="352" r:id="rId57"/>
    <p:sldId id="393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F7171"/>
    <a:srgbClr val="37A9FF"/>
    <a:srgbClr val="F58C51"/>
    <a:srgbClr val="E85C0E"/>
    <a:srgbClr val="F8DC9E"/>
    <a:srgbClr val="FBEEC9"/>
    <a:srgbClr val="603A14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6" autoAdjust="0"/>
    <p:restoredTop sz="94595" autoAdjust="0"/>
  </p:normalViewPr>
  <p:slideViewPr>
    <p:cSldViewPr>
      <p:cViewPr varScale="1">
        <p:scale>
          <a:sx n="74" d="100"/>
          <a:sy n="74" d="100"/>
        </p:scale>
        <p:origin x="48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984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countStringInText([str, text]) {</a:t>
            </a:r>
          </a:p>
          <a:p>
            <a:r>
              <a:rPr lang="en-US" sz="2700" dirty="0"/>
              <a:t>  let count = 0;</a:t>
            </a:r>
          </a:p>
          <a:p>
            <a:r>
              <a:rPr lang="en-US" sz="2700" dirty="0"/>
              <a:t>  let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(str);</a:t>
            </a:r>
          </a:p>
          <a:p>
            <a:r>
              <a:rPr lang="en-US" sz="2700" dirty="0"/>
              <a:t>  while (index &gt; -1) {</a:t>
            </a:r>
          </a:p>
          <a:p>
            <a:r>
              <a:rPr lang="en-US" sz="2700" dirty="0"/>
              <a:t>    count++;</a:t>
            </a:r>
          </a:p>
          <a:p>
            <a:r>
              <a:rPr lang="en-US" sz="2700" dirty="0"/>
              <a:t>   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(str, index + 1);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count;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808413" y="5430369"/>
            <a:ext cx="7758000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countStringInText(['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extractTextFromParenthesis([text])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((x,i) =&gt; i%2==1)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alias, domain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37A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410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 = input[0];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37011" y="5080546"/>
            <a:ext cx="7327467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censor(['I like C#, HTML, JS and PHP',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'C#', 'HTML', 'PHP'])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06736" y="1371600"/>
            <a:ext cx="9271000" cy="3810000"/>
            <a:chOff x="1406736" y="1371600"/>
            <a:chExt cx="9271000" cy="381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36" y="1371600"/>
              <a:ext cx="9271000" cy="3810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1262715">
              <a:off x="4628176" y="3963552"/>
              <a:ext cx="3172920" cy="769441"/>
            </a:xfrm>
            <a:prstGeom prst="rect">
              <a:avLst/>
            </a:prstGeom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r>
                <a:rPr lang="en-US" sz="44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1">
                      <a:lumMod val="8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&amp;lt;html&amp;gt;</a:t>
              </a:r>
              <a:endPara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noProof="1"/>
              <a:t>Unescaping</a:t>
            </a:r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856696" y="4740255"/>
            <a:ext cx="3555519" cy="166662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291498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www.regexr.com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990600"/>
            <a:ext cx="7568303" cy="31869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#1185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3798" y="2941781"/>
            <a:ext cx="11804822" cy="677679"/>
          </a:xfrm>
        </p:spPr>
        <p:txBody>
          <a:bodyPr/>
          <a:lstStyle/>
          <a:p>
            <a:r>
              <a:rPr lang="en-US" dirty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dirty="0"/>
              <a:t> in the regex validation patterns!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</a:t>
            </a:r>
            <a:r>
              <a:rPr lang="en-US" noProof="1"/>
              <a:t>RegExp</a:t>
            </a:r>
            <a:r>
              <a:rPr lang="en-US"/>
              <a:t> in JS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613004"/>
            <a:ext cx="1083081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 emailPattern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752061"/>
            <a:ext cx="10830814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consists of: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639603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93259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53239" y="1150295"/>
            <a:ext cx="10851374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validateEmail([email])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/^[a-zA-Z0-9\._]+\@[a-z]+(\.[a-z]+)+$/g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27812" y="3315857"/>
            <a:ext cx="4191000" cy="1142999"/>
          </a:xfrm>
          <a:prstGeom prst="wedgeRoundRectCallout">
            <a:avLst>
              <a:gd name="adj1" fmla="val -66098"/>
              <a:gd name="adj2" fmla="val -641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FFFFFF"/>
                </a:solidFill>
              </a:rPr>
              <a:t> if the email matches the pattern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0812" y="5366834"/>
            <a:ext cx="754452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validateEmail(['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bai.ivan@mail.sf.net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295400"/>
            <a:ext cx="10830814" cy="1843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 Paris – London--Viena\n\n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73798" y="3579796"/>
            <a:ext cx="10830814" cy="7299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98" y="4756484"/>
            <a:ext cx="108308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/\s*[.,|;\n\t-]+\s*/)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endParaRPr lang="en-US" dirty="0"/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79684" y="3770744"/>
            <a:ext cx="165792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382316"/>
            <a:ext cx="862147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3000" noProof="1"/>
              <a:t>function expressionSplit(input) {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expression = input[0];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let elements = expression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  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noProof="1"/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3000" noProof="1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  console.log(elements.join("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3000" noProof="1"/>
              <a:t>"));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979" y="4829413"/>
            <a:ext cx="861991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201631" y="1382316"/>
            <a:ext cx="1265218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sum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*</a:t>
            </a:r>
          </a:p>
          <a:p>
            <a:r>
              <a:rPr lang="en-US" sz="2800" dirty="0">
                <a:effectLst/>
              </a:rPr>
              <a:t>4</a:t>
            </a:r>
          </a:p>
          <a:p>
            <a:r>
              <a:rPr lang="en-US" sz="2800" dirty="0">
                <a:effectLst/>
              </a:rPr>
              <a:t>let</a:t>
            </a:r>
          </a:p>
          <a:p>
            <a:r>
              <a:rPr lang="en-US" sz="2800" dirty="0">
                <a:effectLst/>
              </a:rPr>
              <a:t>b</a:t>
            </a:r>
          </a:p>
          <a:p>
            <a:r>
              <a:rPr lang="en-US" sz="2800" dirty="0">
                <a:effectLst/>
              </a:rPr>
              <a:t>=</a:t>
            </a:r>
          </a:p>
          <a:p>
            <a:r>
              <a:rPr lang="en-US" sz="2800" dirty="0">
                <a:effectLst/>
              </a:rPr>
              <a:t>"wow"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601261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368834" y="1262159"/>
            <a:ext cx="945921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8834" y="3260742"/>
            <a:ext cx="9459214" cy="7597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68834" y="4327542"/>
            <a:ext cx="9459214" cy="19970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["14-Jun-1980", "29-Sep-2016", "1-Jan-2017", "31-Dec-2017"]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808412" y="5416980"/>
            <a:ext cx="7609586" cy="539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matchAllWords("Hello, how are you?")</a:t>
            </a:r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given text (array of strings)</a:t>
            </a:r>
          </a:p>
          <a:p>
            <a:pPr lvl="1"/>
            <a:r>
              <a:rPr lang="en-US" dirty="0"/>
              <a:t>Valid date format: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dd-MMM-yyyy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3-Nov-1999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360000" y="3238554"/>
            <a:ext cx="9458812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F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not a valid date.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360000" y="5357611"/>
            <a:ext cx="945881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 (Day: 30, Month: Dec, Year: 1994)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9-Jul-1955 (Day: 9, Month: Jul, Year: 1955)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937006" y="4833451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 (Using Groups)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62730"/>
            <a:ext cx="10974969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extractDates(inputSentences)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[0-9]{1,2}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[A-Z][a-z]{2}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[0-9]{4}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\b/g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dates = [], match;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sentence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inputSentences)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pattern.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(sentence))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dates.push(`${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match[0]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(Day: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match[1]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Month: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match[2]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Year: ${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match[3]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612" y="5465213"/>
            <a:ext cx="8824798" cy="478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54000" rIns="144000" bIns="54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extractDates(['1-Jun-2012 is before 14-Feb-2016'])</a:t>
            </a:r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format is: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Salary is a positive integer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79812" y="1847850"/>
            <a:ext cx="5715000" cy="5651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- salary - position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93812" y="5127188"/>
            <a:ext cx="52578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 - 1000 - Team Leader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735464" y="562111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74011" y="3926860"/>
            <a:ext cx="4078201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Jonathan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Manager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2000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George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Position: Team Leader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Salary: 1000</a:t>
            </a: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Analysis: Parse Employee Data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83681" y="2703481"/>
            <a:ext cx="3354972" cy="20413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1412" y="3414445"/>
            <a:ext cx="5569813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- 2000 - Manager</a:t>
            </a:r>
          </a:p>
        </p:txBody>
      </p:sp>
      <p:sp>
        <p:nvSpPr>
          <p:cNvPr id="9" name="Arrow: Down 8"/>
          <p:cNvSpPr/>
          <p:nvPr/>
        </p:nvSpPr>
        <p:spPr>
          <a:xfrm rot="16200000">
            <a:off x="7054204" y="3496966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79462" y="1905000"/>
            <a:ext cx="2971800" cy="1066800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Employee name: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899662" y="4340255"/>
            <a:ext cx="3552977" cy="657747"/>
          </a:xfrm>
          <a:prstGeom prst="wedgeRoundRectCallout">
            <a:avLst>
              <a:gd name="adj1" fmla="val 37361"/>
              <a:gd name="adj2" fmla="val -1106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4265613" y="1905001"/>
            <a:ext cx="3048000" cy="1047234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</a:t>
            </a:r>
          </a:p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2612" y="5379642"/>
            <a:ext cx="3760869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Peter- 1000-Chuck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496788" y="5462077"/>
            <a:ext cx="2512399" cy="967298"/>
          </a:xfrm>
          <a:prstGeom prst="wedgeRoundRectCallout">
            <a:avLst>
              <a:gd name="adj1" fmla="val -78815"/>
              <a:gd name="adj2" fmla="val -248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spaces around the 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8902" y="1181640"/>
            <a:ext cx="10659096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parseEmployeeData(input)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</a:t>
            </a:r>
            <a:r>
              <a:rPr lang="en-US" sz="27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- ([1-9][0-9]*) - ([a-zA-Z0-9 -]+)$</a:t>
            </a:r>
            <a:r>
              <a:rPr lang="en-US" sz="27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element of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console.log(`Name: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`Position: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[3]}\n`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`Salary: ${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[2]} 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182" y="61531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132011" y="5424715"/>
            <a:ext cx="9285987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parseEmployeeData(['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Jeff - 1500 - Staff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Ko - 150 - 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String.replace()</a:t>
            </a:r>
            <a:r>
              <a:rPr lang="en-US" sz="3600" noProof="1"/>
              <a:t> </a:t>
            </a:r>
            <a:r>
              <a:rPr lang="en-US" sz="3600" dirty="0"/>
              <a:t>can work with regular expressions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dirty="0"/>
              <a:t>Replace with capturing groups</a:t>
            </a:r>
            <a:r>
              <a:rPr lang="bg-BG" dirty="0"/>
              <a:t>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$1</a:t>
            </a:r>
            <a:r>
              <a:rPr lang="bg-BG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$2</a:t>
            </a:r>
            <a:r>
              <a:rPr lang="bg-BG" dirty="0"/>
              <a:t>, …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2119" y="2054569"/>
            <a:ext cx="1067629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/&gt;';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2119" y="4154342"/>
            <a:ext cx="10676294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'Visit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http://fb.com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or 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&lt;/link&gt;.';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2311" y="1143000"/>
            <a:ext cx="10744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22310" y="4362450"/>
            <a:ext cx="10744202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it?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rrow: Curved Right 6"/>
          <p:cNvSpPr/>
          <p:nvPr/>
        </p:nvSpPr>
        <p:spPr>
          <a:xfrm>
            <a:off x="225229" y="3581400"/>
            <a:ext cx="381000" cy="1295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2043" y="1104900"/>
            <a:ext cx="1074637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fillForm(data)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data.shift()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data.forEach(line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&lt;![a-zA-Z]+!&gt;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&lt;@[a-zA-Z]+@&gt;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 = line.replace(/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&lt;\+[a-zA-Z]+\+&gt;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console.log(line);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613" y="61890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132012" y="5117143"/>
            <a:ext cx="9296401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fillForm(['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pit@pit.com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032746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&lt;!user!&gt;, my email is &lt;@email@&gt;, my phone is &lt;+p+&gt;.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87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multiply numbers </a:t>
            </a:r>
            <a:r>
              <a:rPr lang="en-US" dirty="0"/>
              <a:t>in a 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{num1}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{num2}</a:t>
            </a:r>
            <a:r>
              <a:rPr lang="en-US" dirty="0"/>
              <a:t> by their product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3135" y="2400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2*2.50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2* 1.20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  * 0.5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42323" y="3162300"/>
            <a:ext cx="1052439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bill: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(beer)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(kepab)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(deposit)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8319" y="3962400"/>
            <a:ext cx="10523894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performMultiplications([text])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 = text.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\s*\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\s*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(-?\d+(\.\d+)?)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(match, num1, num2) =&gt; Number(num1) * Number(num2));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console.log(text);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446" y="62577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5" name="Arrow: Curved Right 4"/>
          <p:cNvSpPr/>
          <p:nvPr/>
        </p:nvSpPr>
        <p:spPr>
          <a:xfrm>
            <a:off x="416311" y="2705101"/>
            <a:ext cx="349586" cy="8181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7412" y="5739022"/>
            <a:ext cx="7924801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performMultiplications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(['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bill: 2*2.50 (beer)</a:t>
            </a:r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Strings and </a:t>
            </a:r>
            <a:r>
              <a:rPr lang="en-US" noProof="1"/>
              <a:t>RegExp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r>
              <a:rPr lang="en-US" sz="2800" dirty="0"/>
              <a:t>  if (Array.isArray(str))</a:t>
            </a:r>
          </a:p>
          <a:p>
            <a:r>
              <a:rPr lang="en-US" sz="2800" dirty="0"/>
              <a:t>    str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=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str[0];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Take the first element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</TotalTime>
  <Words>3276</Words>
  <Application>Microsoft Office PowerPoint</Application>
  <PresentationFormat>Custom</PresentationFormat>
  <Paragraphs>579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Regular Expressions</vt:lpstr>
      <vt:lpstr>What are Regular Expressions?</vt:lpstr>
      <vt:lpstr>www.regexr.com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 (Using Groups)</vt:lpstr>
      <vt:lpstr>Problem: Parse Employee Data</vt:lpstr>
      <vt:lpstr>Analysis: Parse Employee Data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Practice: Strings and RegExp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Konstantin Kosev</cp:lastModifiedBy>
  <cp:revision>198</cp:revision>
  <dcterms:created xsi:type="dcterms:W3CDTF">2014-01-02T17:00:34Z</dcterms:created>
  <dcterms:modified xsi:type="dcterms:W3CDTF">2017-05-31T21:22:14Z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